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DA22"/>
    <a:srgbClr val="056526"/>
    <a:srgbClr val="83AD1B"/>
    <a:srgbClr val="E6E6E6"/>
    <a:srgbClr val="A9CAB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98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 smtClean="0"/>
              <a:t>소비자의 </a:t>
            </a:r>
            <a:endParaRPr lang="en-US" altLang="ko-KR" sz="1600" dirty="0" smtClean="0"/>
          </a:p>
          <a:p>
            <a:pPr>
              <a:defRPr/>
            </a:pPr>
            <a:r>
              <a:rPr lang="ko-KR" altLang="en-US" sz="1600" dirty="0" smtClean="0"/>
              <a:t>코로나 </a:t>
            </a:r>
            <a:r>
              <a:rPr lang="en-US" altLang="ko-KR" sz="1600" dirty="0" smtClean="0"/>
              <a:t>19 </a:t>
            </a:r>
            <a:r>
              <a:rPr lang="ko-KR" altLang="en-US" sz="1600" dirty="0" smtClean="0"/>
              <a:t>전후 </a:t>
            </a:r>
            <a:endParaRPr lang="en-US" altLang="ko-KR" sz="1600" dirty="0" smtClean="0"/>
          </a:p>
          <a:p>
            <a:pPr>
              <a:defRPr/>
            </a:pPr>
            <a:r>
              <a:rPr lang="ko-KR" altLang="en-US" sz="1600" dirty="0" smtClean="0"/>
              <a:t>반려 식물 관심 변화</a:t>
            </a:r>
            <a:endParaRPr lang="ko-KR" altLang="en-US" sz="16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소비자의 코로나 19 전후 반려식물 관심 변화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tint val="54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tint val="54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tint val="54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481-4C04-870C-DC567EC5446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6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481-4C04-870C-DC567EC5446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481-4C04-870C-DC567EC5446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6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481-4C04-870C-DC567EC54460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6">
                      <a:shade val="53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53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53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481-4C04-870C-DC567EC54460}"/>
              </c:ext>
            </c:extLst>
          </c:dPt>
          <c:cat>
            <c:strRef>
              <c:f>Sheet1!$A$2:$A$6</c:f>
              <c:strCache>
                <c:ptCount val="5"/>
                <c:pt idx="0">
                  <c:v>이전보다 매우 증가</c:v>
                </c:pt>
                <c:pt idx="1">
                  <c:v>이전보다 조금 증가</c:v>
                </c:pt>
                <c:pt idx="2">
                  <c:v>이전과 비슷</c:v>
                </c:pt>
                <c:pt idx="3">
                  <c:v>이전보다 조금 감소</c:v>
                </c:pt>
                <c:pt idx="4">
                  <c:v>이전보다 매우 감소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</c:v>
                </c:pt>
                <c:pt idx="1">
                  <c:v>36.1</c:v>
                </c:pt>
                <c:pt idx="2">
                  <c:v>47.2</c:v>
                </c:pt>
                <c:pt idx="3">
                  <c:v>1.2</c:v>
                </c:pt>
                <c:pt idx="4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7-41EC-8715-C7DE240A80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5E69-29DF-4E69-B265-62E7C5DFA815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7F91-6FBE-4D11-B94F-8842B39D06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81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5E69-29DF-4E69-B265-62E7C5DFA815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7F91-6FBE-4D11-B94F-8842B39D06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009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5E69-29DF-4E69-B265-62E7C5DFA815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7F91-6FBE-4D11-B94F-8842B39D06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126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5E69-29DF-4E69-B265-62E7C5DFA815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7F91-6FBE-4D11-B94F-8842B39D06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99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5E69-29DF-4E69-B265-62E7C5DFA815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7F91-6FBE-4D11-B94F-8842B39D06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845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5E69-29DF-4E69-B265-62E7C5DFA815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7F91-6FBE-4D11-B94F-8842B39D06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671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5E69-29DF-4E69-B265-62E7C5DFA815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7F91-6FBE-4D11-B94F-8842B39D06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85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5E69-29DF-4E69-B265-62E7C5DFA815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7F91-6FBE-4D11-B94F-8842B39D06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862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5E69-29DF-4E69-B265-62E7C5DFA815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7F91-6FBE-4D11-B94F-8842B39D06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032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5E69-29DF-4E69-B265-62E7C5DFA815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7F91-6FBE-4D11-B94F-8842B39D06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45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5E69-29DF-4E69-B265-62E7C5DFA815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7F91-6FBE-4D11-B94F-8842B39D06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77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05E69-29DF-4E69-B265-62E7C5DFA815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F7F91-6FBE-4D11-B94F-8842B39D06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48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79920" y="1159436"/>
            <a:ext cx="8432159" cy="45391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ㅅ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69909" y="2250638"/>
            <a:ext cx="80489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400" dirty="0" smtClean="0">
              <a:solidFill>
                <a:schemeClr val="bg2">
                  <a:lumMod val="25000"/>
                </a:schemeClr>
              </a:solidFill>
              <a:latin typeface="Pacifico" panose="00000500000000000000" pitchFamily="2" charset="0"/>
            </a:endParaRPr>
          </a:p>
          <a:p>
            <a:pPr algn="ctr"/>
            <a:r>
              <a:rPr lang="en-US" altLang="ko-KR" sz="4400" dirty="0" smtClean="0">
                <a:solidFill>
                  <a:schemeClr val="bg2">
                    <a:lumMod val="25000"/>
                  </a:schemeClr>
                </a:solidFill>
                <a:latin typeface="Pacifico" panose="00000500000000000000" pitchFamily="2" charset="0"/>
              </a:rPr>
              <a:t>Shopping Mall Project</a:t>
            </a:r>
            <a:endParaRPr lang="ko-KR" altLang="en-US" sz="4400" dirty="0">
              <a:solidFill>
                <a:schemeClr val="bg2">
                  <a:lumMod val="25000"/>
                </a:schemeClr>
              </a:solidFill>
              <a:latin typeface="Pacifico" panose="000005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69845" y="3816899"/>
            <a:ext cx="4449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2">
                    <a:lumMod val="25000"/>
                  </a:schemeClr>
                </a:solidFill>
                <a:latin typeface="Pacifico" panose="00000500000000000000" pitchFamily="2" charset="0"/>
              </a:rPr>
              <a:t>Portfolio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Pacifico" panose="000005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43963" y="4658227"/>
            <a:ext cx="4449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2022. 11. 15 ~ 2022. 11. 28</a:t>
            </a:r>
          </a:p>
          <a:p>
            <a:pPr algn="ctr"/>
            <a:r>
              <a:rPr lang="en-US" altLang="ko-KR" sz="1400" dirty="0" err="1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Geun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young Kim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13" y="1802367"/>
            <a:ext cx="1852569" cy="104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7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4373" y="235262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Potter Shopping Mall Project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기획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컨셉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69909" y="2441107"/>
            <a:ext cx="804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rgbClr val="056526"/>
                </a:solidFill>
                <a:latin typeface="Pacifico" panose="00000500000000000000" pitchFamily="2" charset="0"/>
              </a:rPr>
              <a:t>Pot + </a:t>
            </a:r>
            <a:r>
              <a:rPr lang="en-US" altLang="ko-KR" sz="4400" dirty="0" err="1" smtClean="0">
                <a:solidFill>
                  <a:srgbClr val="056526"/>
                </a:solidFill>
                <a:latin typeface="Pacifico" panose="00000500000000000000" pitchFamily="2" charset="0"/>
              </a:rPr>
              <a:t>er</a:t>
            </a:r>
            <a:endParaRPr lang="ko-KR" altLang="en-US" sz="4400" dirty="0">
              <a:solidFill>
                <a:srgbClr val="056526"/>
              </a:solidFill>
              <a:latin typeface="Pacifico" panose="000005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69843" y="3430012"/>
            <a:ext cx="444910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화분을 뜻하는 </a:t>
            </a:r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 +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사람</a:t>
            </a:r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행위자를 나타내는 접미사 </a:t>
            </a:r>
            <a:r>
              <a:rPr lang="en-US" altLang="ko-KR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endParaRPr lang="en-US" altLang="ko-KR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화분을 키우는 사람들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33396" y="565617"/>
            <a:ext cx="11219989" cy="0"/>
          </a:xfrm>
          <a:prstGeom prst="line">
            <a:avLst/>
          </a:prstGeom>
          <a:ln w="19050">
            <a:solidFill>
              <a:srgbClr val="A4D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6" y="6389510"/>
            <a:ext cx="11125208" cy="19925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3446">
            <a:off x="11466921" y="245975"/>
            <a:ext cx="283932" cy="2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3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4373" y="235262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Potter Shopping Mall Project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기획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로고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22839" y="2150025"/>
            <a:ext cx="40690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로고의 글자를 화분에 빗대어 마치 화분에 새싹이 </a:t>
            </a:r>
            <a:endParaRPr lang="en-US" altLang="ko-KR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자란 것처럼 표현하였다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필기체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부드러운 느낌의 폰트를 이용하여 친근한 </a:t>
            </a:r>
            <a:endParaRPr lang="en-US" altLang="ko-KR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이미지를 전달한다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그린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어두운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그린을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이용하여 자연의 느낌을 </a:t>
            </a:r>
            <a:endParaRPr lang="en-US" altLang="ko-KR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표현하였다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84" y="2582766"/>
            <a:ext cx="3210139" cy="1812175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533396" y="565617"/>
            <a:ext cx="11219989" cy="0"/>
          </a:xfrm>
          <a:prstGeom prst="line">
            <a:avLst/>
          </a:prstGeom>
          <a:ln w="19050">
            <a:solidFill>
              <a:srgbClr val="A4D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6" y="6389510"/>
            <a:ext cx="11125208" cy="1992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3446">
            <a:off x="11466921" y="245975"/>
            <a:ext cx="283932" cy="2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1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4373" y="235262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Potter Shopping Mall Project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기획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컬러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4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타이포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47894" y="2422552"/>
            <a:ext cx="2228723" cy="2228723"/>
          </a:xfrm>
          <a:prstGeom prst="rect">
            <a:avLst/>
          </a:prstGeom>
          <a:solidFill>
            <a:srgbClr val="A4DA22"/>
          </a:solidFill>
          <a:ln>
            <a:solidFill>
              <a:srgbClr val="A4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604955" y="2422551"/>
            <a:ext cx="2228723" cy="2228723"/>
          </a:xfrm>
          <a:prstGeom prst="rect">
            <a:avLst/>
          </a:prstGeom>
          <a:solidFill>
            <a:srgbClr val="056526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03503" y="2422551"/>
            <a:ext cx="2228723" cy="2228723"/>
          </a:xfrm>
          <a:prstGeom prst="rect">
            <a:avLst/>
          </a:prstGeom>
          <a:solidFill>
            <a:schemeClr val="bg1"/>
          </a:solidFill>
          <a:ln>
            <a:solidFill>
              <a:srgbClr val="A4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04955" y="4787662"/>
            <a:ext cx="222872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R5 + G101 + B38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C89 + M34 + Y100 + K28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#056256</a:t>
            </a:r>
            <a:endParaRPr lang="ko-KR" altLang="en-US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7893" y="4787662"/>
            <a:ext cx="222872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R164 + G218 + B33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C40 + M0 + Y100 + K0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#a4da21</a:t>
            </a:r>
            <a:endParaRPr lang="ko-KR" altLang="en-US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62017" y="4787662"/>
            <a:ext cx="222872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R255 + G255 + B255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C0 + M0 + Y0 + K0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altLang="ko-KR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  <a:endParaRPr lang="ko-KR" altLang="en-US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02051" y="2801783"/>
            <a:ext cx="2546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 smtClean="0">
                <a:solidFill>
                  <a:srgbClr val="056526"/>
                </a:solidFill>
                <a:latin typeface="Pacifico" panose="00000500000000000000" pitchFamily="2" charset="0"/>
              </a:rPr>
              <a:t>Pacifico</a:t>
            </a:r>
            <a:endParaRPr lang="ko-KR" altLang="en-US" sz="4400" dirty="0">
              <a:solidFill>
                <a:srgbClr val="056526"/>
              </a:solidFill>
              <a:latin typeface="Pacifico" panose="000005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5127" y="1978386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컬러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65143" y="1978385"/>
            <a:ext cx="2087171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타이포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60009" y="3565566"/>
            <a:ext cx="2410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endParaRPr lang="ko-KR" altLang="en-US" sz="4400" dirty="0">
              <a:solidFill>
                <a:srgbClr val="0565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533396" y="565617"/>
            <a:ext cx="11219989" cy="0"/>
          </a:xfrm>
          <a:prstGeom prst="line">
            <a:avLst/>
          </a:prstGeom>
          <a:ln w="19050">
            <a:solidFill>
              <a:srgbClr val="A4D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6" y="6389510"/>
            <a:ext cx="11125208" cy="1992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3446">
            <a:off x="11466921" y="245975"/>
            <a:ext cx="283932" cy="2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2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4373" y="235262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Potter Shopping Mall Project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기획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와이어 프레임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02"/>
          <a:stretch/>
        </p:blipFill>
        <p:spPr>
          <a:xfrm>
            <a:off x="854519" y="2179565"/>
            <a:ext cx="3410525" cy="40215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91" b="31207"/>
          <a:stretch/>
        </p:blipFill>
        <p:spPr>
          <a:xfrm>
            <a:off x="4406101" y="1435992"/>
            <a:ext cx="3430737" cy="47651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86"/>
          <a:stretch/>
        </p:blipFill>
        <p:spPr>
          <a:xfrm>
            <a:off x="7977895" y="2217778"/>
            <a:ext cx="3430737" cy="3983376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533396" y="565617"/>
            <a:ext cx="11219989" cy="0"/>
          </a:xfrm>
          <a:prstGeom prst="line">
            <a:avLst/>
          </a:prstGeom>
          <a:ln w="19050">
            <a:solidFill>
              <a:srgbClr val="A4D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6" y="6389510"/>
            <a:ext cx="11125208" cy="19925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3446">
            <a:off x="11466921" y="245975"/>
            <a:ext cx="283932" cy="2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4373" y="235262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Potter Shopping Mall Project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기획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5) </a:t>
            </a:r>
            <a:r>
              <a:rPr lang="ko-KR" altLang="en-US" sz="14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프로토타입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09"/>
          <a:stretch/>
        </p:blipFill>
        <p:spPr>
          <a:xfrm>
            <a:off x="728325" y="1998589"/>
            <a:ext cx="3619690" cy="42944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91" b="42995"/>
          <a:stretch/>
        </p:blipFill>
        <p:spPr>
          <a:xfrm>
            <a:off x="4435777" y="2153053"/>
            <a:ext cx="3611413" cy="34224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16"/>
          <a:stretch/>
        </p:blipFill>
        <p:spPr>
          <a:xfrm>
            <a:off x="8134951" y="640524"/>
            <a:ext cx="3523653" cy="5696657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533396" y="565617"/>
            <a:ext cx="11219989" cy="0"/>
          </a:xfrm>
          <a:prstGeom prst="line">
            <a:avLst/>
          </a:prstGeom>
          <a:ln w="19050">
            <a:solidFill>
              <a:srgbClr val="A4D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6" y="6389510"/>
            <a:ext cx="11125208" cy="19925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3446">
            <a:off x="11466921" y="245975"/>
            <a:ext cx="283932" cy="2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9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4373" y="235262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Potter Shopping Mall Project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구현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메인 화면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3"/>
          <a:stretch/>
        </p:blipFill>
        <p:spPr>
          <a:xfrm>
            <a:off x="2054087" y="1058892"/>
            <a:ext cx="3128283" cy="30293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724" y="666280"/>
            <a:ext cx="4026207" cy="56677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1"/>
          <a:stretch/>
        </p:blipFill>
        <p:spPr>
          <a:xfrm>
            <a:off x="2054087" y="4133422"/>
            <a:ext cx="4923351" cy="22005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2496" y="3020198"/>
            <a:ext cx="13815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메인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화면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서브 화면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공통의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슬라이드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메뉴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495" y="6081732"/>
            <a:ext cx="1381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&gt;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42490" y="3825645"/>
            <a:ext cx="1381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&gt;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533396" y="565617"/>
            <a:ext cx="11219989" cy="0"/>
          </a:xfrm>
          <a:prstGeom prst="line">
            <a:avLst/>
          </a:prstGeom>
          <a:ln w="19050">
            <a:solidFill>
              <a:srgbClr val="A4D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6" y="6389510"/>
            <a:ext cx="11125208" cy="19925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3446">
            <a:off x="11466921" y="245975"/>
            <a:ext cx="283932" cy="2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9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4373" y="235262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Potter Shopping Mall Project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구현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서브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화면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4775" y="1193523"/>
            <a:ext cx="2130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서브 화면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60346" y="2021954"/>
            <a:ext cx="91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&gt;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893" y="1501300"/>
            <a:ext cx="4944653" cy="4667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206" y="2272219"/>
            <a:ext cx="3349820" cy="396741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44156" y="2011618"/>
            <a:ext cx="91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JQuery &gt;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16" y="2272219"/>
            <a:ext cx="2585403" cy="39908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09" y="3910056"/>
            <a:ext cx="2467319" cy="235300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48752" y="3602279"/>
            <a:ext cx="91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64972" y="5575907"/>
            <a:ext cx="9183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Indexsub.html</a:t>
            </a:r>
          </a:p>
          <a:p>
            <a:pPr algn="r"/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130~254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33396" y="565617"/>
            <a:ext cx="11219989" cy="0"/>
          </a:xfrm>
          <a:prstGeom prst="line">
            <a:avLst/>
          </a:prstGeom>
          <a:ln w="19050">
            <a:solidFill>
              <a:srgbClr val="A4D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6" y="6389510"/>
            <a:ext cx="11125208" cy="19925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3446">
            <a:off x="11466921" y="245975"/>
            <a:ext cx="283932" cy="2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0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4373" y="235262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Potter Shopping Mall Project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구현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서브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화면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90007" y="1930963"/>
            <a:ext cx="2130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서브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화면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39198" y="5485552"/>
            <a:ext cx="91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&gt;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08620" y="5448410"/>
            <a:ext cx="91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39198" y="5769481"/>
            <a:ext cx="918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cart.html</a:t>
            </a:r>
          </a:p>
          <a:p>
            <a:pPr algn="r"/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60~124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596" y="2272220"/>
            <a:ext cx="3035889" cy="39908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98" y="604487"/>
            <a:ext cx="4109302" cy="16333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18" y="2272220"/>
            <a:ext cx="2388000" cy="39908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108620" y="5759324"/>
            <a:ext cx="918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cart.css</a:t>
            </a:r>
          </a:p>
          <a:p>
            <a:pPr algn="r"/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40~117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33396" y="565617"/>
            <a:ext cx="11219989" cy="0"/>
          </a:xfrm>
          <a:prstGeom prst="line">
            <a:avLst/>
          </a:prstGeom>
          <a:ln w="19050">
            <a:solidFill>
              <a:srgbClr val="A4D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6" y="6389510"/>
            <a:ext cx="11125208" cy="19925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3446">
            <a:off x="11466921" y="245975"/>
            <a:ext cx="283932" cy="2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8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533396" y="565617"/>
            <a:ext cx="11219989" cy="0"/>
          </a:xfrm>
          <a:prstGeom prst="line">
            <a:avLst/>
          </a:prstGeom>
          <a:ln w="19050">
            <a:solidFill>
              <a:srgbClr val="A4D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4373" y="235262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Potter Shopping Mall Project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6" y="6389510"/>
            <a:ext cx="11125208" cy="1992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3446">
            <a:off x="11466921" y="245975"/>
            <a:ext cx="283932" cy="2839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평가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84066" y="2150025"/>
            <a:ext cx="74238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코딩을 배우고 첫 작업물이어서 뿌듯하기도 하고 한편으로는 아쉽기도 합니다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구현하는 기능을 배웠을 때는 다 할 수 있을 것만 같았는데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막상 제 페이지에 적용을 시켜보니 제 생각대로 되지 않는 부분도 있었고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코드를 작성하기 전에는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구현하는데 어렵겠다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라고 생각했던 부분이 오히려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쉽게 풀리는 부분도 있었습니다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지금은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위주로 페이지를 구성했지만 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다음 페이지는 자바스크립트를 활용하여 동적인 기능도 넣어보고 싶습니다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08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2161" y="1320442"/>
            <a:ext cx="804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rgbClr val="056526"/>
                </a:solidFill>
                <a:latin typeface="Pacifico" panose="00000500000000000000" pitchFamily="2" charset="0"/>
              </a:rPr>
              <a:t>Contents</a:t>
            </a:r>
            <a:endParaRPr lang="ko-KR" altLang="en-US" sz="4400" dirty="0">
              <a:solidFill>
                <a:srgbClr val="056526"/>
              </a:solidFill>
              <a:latin typeface="Pacifico" panose="00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373" y="235262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Potter Shopping Mall Project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123" y="2774818"/>
            <a:ext cx="20359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  <a:p>
            <a:pPr algn="ctr"/>
            <a:r>
              <a:rPr lang="ko-KR" altLang="en-US" sz="2000" b="1" dirty="0" err="1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주제선정</a:t>
            </a:r>
            <a:endParaRPr lang="en-US" altLang="ko-KR" sz="2000" b="1" dirty="0" smtClean="0">
              <a:solidFill>
                <a:srgbClr val="0565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1123" y="4150308"/>
            <a:ext cx="20359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시장조사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브레인스토밍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전망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18041" y="2790979"/>
            <a:ext cx="20359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  <a:p>
            <a:pPr algn="ctr"/>
            <a:r>
              <a:rPr lang="ko-KR" altLang="en-US" sz="2000" b="1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페르소나</a:t>
            </a:r>
            <a:endParaRPr lang="en-US" altLang="ko-KR" sz="2000" b="1" dirty="0" smtClean="0">
              <a:solidFill>
                <a:srgbClr val="0565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8041" y="4166469"/>
            <a:ext cx="2035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페르소나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61625" y="2790979"/>
            <a:ext cx="20359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  <a:p>
            <a:pPr algn="ctr"/>
            <a:r>
              <a:rPr lang="ko-KR" altLang="en-US" sz="2000" b="1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기획</a:t>
            </a:r>
            <a:endParaRPr lang="en-US" altLang="ko-KR" sz="2000" b="1" dirty="0" smtClean="0">
              <a:solidFill>
                <a:srgbClr val="0565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61625" y="4166469"/>
            <a:ext cx="20359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컨셉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로고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컬러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타이포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와이어 프레임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프로토타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입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19850" y="2774818"/>
            <a:ext cx="20359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  <a:p>
            <a:pPr algn="ctr"/>
            <a:r>
              <a:rPr lang="ko-KR" altLang="en-US" sz="2000" b="1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구현</a:t>
            </a:r>
            <a:endParaRPr lang="en-US" altLang="ko-KR" sz="2000" b="1" dirty="0" smtClean="0">
              <a:solidFill>
                <a:srgbClr val="0565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19850" y="4150308"/>
            <a:ext cx="20359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메인 화면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서브 화면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서브 화면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78075" y="2795851"/>
            <a:ext cx="20359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  <a:p>
            <a:pPr algn="ctr"/>
            <a:r>
              <a:rPr lang="ko-KR" altLang="en-US" sz="2000" b="1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평가</a:t>
            </a:r>
            <a:endParaRPr lang="en-US" altLang="ko-KR" sz="2000" b="1" dirty="0" smtClean="0">
              <a:solidFill>
                <a:srgbClr val="0565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78075" y="4171341"/>
            <a:ext cx="2035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평가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533396" y="565617"/>
            <a:ext cx="11219989" cy="0"/>
          </a:xfrm>
          <a:prstGeom prst="line">
            <a:avLst/>
          </a:prstGeom>
          <a:ln w="19050">
            <a:solidFill>
              <a:srgbClr val="A4D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6" y="6389510"/>
            <a:ext cx="11125208" cy="19925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3446">
            <a:off x="11466921" y="245975"/>
            <a:ext cx="283932" cy="283932"/>
          </a:xfrm>
          <a:prstGeom prst="rect">
            <a:avLst/>
          </a:prstGeom>
        </p:spPr>
      </p:pic>
      <p:sp>
        <p:nvSpPr>
          <p:cNvPr id="3" name="대각선 방향의 모서리가 둥근 사각형 2"/>
          <p:cNvSpPr/>
          <p:nvPr/>
        </p:nvSpPr>
        <p:spPr>
          <a:xfrm>
            <a:off x="783936" y="2338867"/>
            <a:ext cx="2041846" cy="3310014"/>
          </a:xfrm>
          <a:prstGeom prst="round2DiagRect">
            <a:avLst/>
          </a:prstGeom>
          <a:noFill/>
          <a:ln w="19050">
            <a:solidFill>
              <a:srgbClr val="A4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대각선 방향의 모서리가 둥근 사각형 31"/>
          <p:cNvSpPr/>
          <p:nvPr/>
        </p:nvSpPr>
        <p:spPr>
          <a:xfrm>
            <a:off x="2923432" y="2338866"/>
            <a:ext cx="2041846" cy="3310014"/>
          </a:xfrm>
          <a:prstGeom prst="round2DiagRect">
            <a:avLst/>
          </a:prstGeom>
          <a:noFill/>
          <a:ln w="19050">
            <a:solidFill>
              <a:srgbClr val="A4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대각선 방향의 모서리가 둥근 사각형 32"/>
          <p:cNvSpPr/>
          <p:nvPr/>
        </p:nvSpPr>
        <p:spPr>
          <a:xfrm>
            <a:off x="5055727" y="2338866"/>
            <a:ext cx="2041846" cy="3310014"/>
          </a:xfrm>
          <a:prstGeom prst="round2DiagRect">
            <a:avLst/>
          </a:prstGeom>
          <a:noFill/>
          <a:ln w="19050">
            <a:solidFill>
              <a:srgbClr val="A4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대각선 방향의 모서리가 둥근 사각형 33"/>
          <p:cNvSpPr/>
          <p:nvPr/>
        </p:nvSpPr>
        <p:spPr>
          <a:xfrm>
            <a:off x="7225241" y="2338866"/>
            <a:ext cx="2041846" cy="3310014"/>
          </a:xfrm>
          <a:prstGeom prst="round2DiagRect">
            <a:avLst/>
          </a:prstGeom>
          <a:noFill/>
          <a:ln w="19050">
            <a:solidFill>
              <a:srgbClr val="A4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대각선 방향의 모서리가 둥근 사각형 34"/>
          <p:cNvSpPr/>
          <p:nvPr/>
        </p:nvSpPr>
        <p:spPr>
          <a:xfrm>
            <a:off x="9366786" y="2297885"/>
            <a:ext cx="2041846" cy="3310014"/>
          </a:xfrm>
          <a:prstGeom prst="round2DiagRect">
            <a:avLst/>
          </a:prstGeom>
          <a:noFill/>
          <a:ln w="19050">
            <a:solidFill>
              <a:srgbClr val="A4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2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4373" y="235262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Potter Shopping Mall Project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69907" y="1216494"/>
            <a:ext cx="804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rgbClr val="056526"/>
                </a:solidFill>
                <a:latin typeface="Pacifico" panose="00000500000000000000" pitchFamily="2" charset="0"/>
              </a:rPr>
              <a:t>Project Timeline</a:t>
            </a:r>
            <a:endParaRPr lang="ko-KR" altLang="en-US" sz="4400" dirty="0">
              <a:solidFill>
                <a:srgbClr val="056526"/>
              </a:solidFill>
              <a:latin typeface="Pacifico" panose="00000500000000000000" pitchFamily="2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954155"/>
              </p:ext>
            </p:extLst>
          </p:nvPr>
        </p:nvGraphicFramePr>
        <p:xfrm>
          <a:off x="533396" y="2214244"/>
          <a:ext cx="11125210" cy="39469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2521">
                  <a:extLst>
                    <a:ext uri="{9D8B030D-6E8A-4147-A177-3AD203B41FA5}">
                      <a16:colId xmlns:a16="http://schemas.microsoft.com/office/drawing/2014/main" val="15687154"/>
                    </a:ext>
                  </a:extLst>
                </a:gridCol>
                <a:gridCol w="1112521">
                  <a:extLst>
                    <a:ext uri="{9D8B030D-6E8A-4147-A177-3AD203B41FA5}">
                      <a16:colId xmlns:a16="http://schemas.microsoft.com/office/drawing/2014/main" val="3278721770"/>
                    </a:ext>
                  </a:extLst>
                </a:gridCol>
                <a:gridCol w="1112521">
                  <a:extLst>
                    <a:ext uri="{9D8B030D-6E8A-4147-A177-3AD203B41FA5}">
                      <a16:colId xmlns:a16="http://schemas.microsoft.com/office/drawing/2014/main" val="2282624356"/>
                    </a:ext>
                  </a:extLst>
                </a:gridCol>
                <a:gridCol w="1112521">
                  <a:extLst>
                    <a:ext uri="{9D8B030D-6E8A-4147-A177-3AD203B41FA5}">
                      <a16:colId xmlns:a16="http://schemas.microsoft.com/office/drawing/2014/main" val="3059634712"/>
                    </a:ext>
                  </a:extLst>
                </a:gridCol>
                <a:gridCol w="1112521">
                  <a:extLst>
                    <a:ext uri="{9D8B030D-6E8A-4147-A177-3AD203B41FA5}">
                      <a16:colId xmlns:a16="http://schemas.microsoft.com/office/drawing/2014/main" val="78826134"/>
                    </a:ext>
                  </a:extLst>
                </a:gridCol>
                <a:gridCol w="1112521">
                  <a:extLst>
                    <a:ext uri="{9D8B030D-6E8A-4147-A177-3AD203B41FA5}">
                      <a16:colId xmlns:a16="http://schemas.microsoft.com/office/drawing/2014/main" val="1657448168"/>
                    </a:ext>
                  </a:extLst>
                </a:gridCol>
                <a:gridCol w="1112521">
                  <a:extLst>
                    <a:ext uri="{9D8B030D-6E8A-4147-A177-3AD203B41FA5}">
                      <a16:colId xmlns:a16="http://schemas.microsoft.com/office/drawing/2014/main" val="2477685910"/>
                    </a:ext>
                  </a:extLst>
                </a:gridCol>
                <a:gridCol w="1112521">
                  <a:extLst>
                    <a:ext uri="{9D8B030D-6E8A-4147-A177-3AD203B41FA5}">
                      <a16:colId xmlns:a16="http://schemas.microsoft.com/office/drawing/2014/main" val="1419398206"/>
                    </a:ext>
                  </a:extLst>
                </a:gridCol>
                <a:gridCol w="1112521">
                  <a:extLst>
                    <a:ext uri="{9D8B030D-6E8A-4147-A177-3AD203B41FA5}">
                      <a16:colId xmlns:a16="http://schemas.microsoft.com/office/drawing/2014/main" val="2376728058"/>
                    </a:ext>
                  </a:extLst>
                </a:gridCol>
                <a:gridCol w="1112521">
                  <a:extLst>
                    <a:ext uri="{9D8B030D-6E8A-4147-A177-3AD203B41FA5}">
                      <a16:colId xmlns:a16="http://schemas.microsoft.com/office/drawing/2014/main" val="193489622"/>
                    </a:ext>
                  </a:extLst>
                </a:gridCol>
              </a:tblGrid>
              <a:tr h="563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11. 15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11.16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11.17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11.18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11.21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11.22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11.23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11.24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11.25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11.28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652054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주제 선정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페르소나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056526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290101"/>
                  </a:ext>
                </a:extLst>
              </a:tr>
              <a:tr h="563851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자료조사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와이어 프레임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 err="1" smtClean="0">
                          <a:solidFill>
                            <a:schemeClr val="bg1"/>
                          </a:solidFill>
                        </a:rPr>
                        <a:t>프로토타입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제작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05652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368669"/>
                  </a:ext>
                </a:extLst>
              </a:tr>
              <a:tr h="563851">
                <a:tc gridSpan="2"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메인 화면 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코딩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05652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460915"/>
                  </a:ext>
                </a:extLst>
              </a:tr>
              <a:tr h="563851">
                <a:tc gridSpan="6"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서브 화면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상품 상세 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 코딩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05652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49306"/>
                  </a:ext>
                </a:extLst>
              </a:tr>
              <a:tr h="563851">
                <a:tc gridSpan="7"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서브 화면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장바구니 페이지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코딩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05652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023195"/>
                  </a:ext>
                </a:extLst>
              </a:tr>
              <a:tr h="563851">
                <a:tc gridSpan="9"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제출 및</a:t>
                      </a:r>
                      <a:endParaRPr lang="en-US" altLang="ko-KR" sz="14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검토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0565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943265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533396" y="565617"/>
            <a:ext cx="11219989" cy="0"/>
          </a:xfrm>
          <a:prstGeom prst="line">
            <a:avLst/>
          </a:prstGeom>
          <a:ln w="19050">
            <a:solidFill>
              <a:srgbClr val="A4D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6" y="6389510"/>
            <a:ext cx="11125208" cy="1992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3446">
            <a:off x="11466921" y="245975"/>
            <a:ext cx="283932" cy="2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4373" y="235262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Potter Shopping Mall Project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r>
              <a:rPr lang="en-US" altLang="ko-KR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주제선정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시장조사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595280" y="1681928"/>
            <a:ext cx="2717164" cy="930878"/>
          </a:xfrm>
          <a:prstGeom prst="rect">
            <a:avLst/>
          </a:prstGeom>
          <a:solidFill>
            <a:srgbClr val="056526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‘아파트 </a:t>
            </a:r>
            <a:r>
              <a:rPr lang="ko-KR" alt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가드닝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’ 책 속으로</a:t>
            </a:r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…‘</a:t>
            </a:r>
          </a:p>
          <a:p>
            <a:pPr algn="ctr"/>
            <a:r>
              <a:rPr lang="ko-KR" alt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산소 </a:t>
            </a:r>
            <a:r>
              <a:rPr lang="ko-KR" alt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뿜뿜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’ 집안을 숲 속으로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595280" y="2711737"/>
            <a:ext cx="2717164" cy="3025423"/>
          </a:xfrm>
          <a:prstGeom prst="rect">
            <a:avLst/>
          </a:prstGeom>
          <a:solidFill>
            <a:schemeClr val="bg1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코로나 </a:t>
            </a:r>
            <a:r>
              <a:rPr lang="en-US" altLang="ko-KR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인해 집에 있는 시간이 길어지면서 나만의 실내 정원 만들기에 관한 관심이 높아지고 있다</a:t>
            </a:r>
            <a:r>
              <a:rPr lang="en-US" altLang="ko-KR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아파트 발코니를 비롯한 소소한 공간을 활용해 보자는  것</a:t>
            </a:r>
            <a:r>
              <a:rPr lang="en-US" altLang="ko-KR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200" dirty="0" err="1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홈가드닝을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즐기는 아파트 입주민이 늘어남에 따라 반려 식물</a:t>
            </a:r>
            <a:r>
              <a:rPr lang="en-US" altLang="ko-KR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공기정화식물</a:t>
            </a:r>
            <a:r>
              <a:rPr lang="en-US" altLang="ko-KR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 err="1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플랜테리어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등 식물과 함께하는 라이프스타일 관련 신조어가 이제는 친숙하게 들린다</a:t>
            </a:r>
            <a:r>
              <a:rPr lang="en-US" altLang="ko-KR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200" dirty="0">
              <a:solidFill>
                <a:srgbClr val="0565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86460" y="5804734"/>
            <a:ext cx="1825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출처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한국 아파트 신문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606781" y="1688286"/>
            <a:ext cx="2717164" cy="930878"/>
          </a:xfrm>
          <a:prstGeom prst="rect">
            <a:avLst/>
          </a:prstGeom>
          <a:solidFill>
            <a:srgbClr val="056526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기고</a:t>
            </a:r>
            <a:r>
              <a:rPr lang="en-US" altLang="ko-K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ko-KR" alt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집에서 쉽게 </a:t>
            </a:r>
            <a:endParaRPr lang="en-US" altLang="ko-KR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반려 식물을 </a:t>
            </a:r>
            <a:r>
              <a:rPr lang="ko-KR" alt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키워보자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606781" y="2718095"/>
            <a:ext cx="2717164" cy="3025423"/>
          </a:xfrm>
          <a:prstGeom prst="rect">
            <a:avLst/>
          </a:prstGeom>
          <a:solidFill>
            <a:schemeClr val="bg1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식물 돌보기는 생명체를 다루는 활동으로 정서적 유대감을 형성할 수 있고 스트레스 해소에도 도움이 된다</a:t>
            </a:r>
            <a:r>
              <a:rPr lang="en-US" altLang="ko-KR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사람의 신체적</a:t>
            </a:r>
            <a:r>
              <a:rPr lang="en-US" altLang="ko-KR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교육적</a:t>
            </a:r>
            <a:r>
              <a:rPr lang="en-US" altLang="ko-KR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사회적 능력을 기를 수 있는 </a:t>
            </a:r>
            <a:r>
              <a:rPr lang="en-US" altLang="ko-KR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원예치료</a:t>
            </a:r>
            <a:r>
              <a:rPr lang="en-US" altLang="ko-KR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＇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다양한 분야에서 치료</a:t>
            </a:r>
            <a:r>
              <a:rPr lang="en-US" altLang="ko-KR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치유의 효과를 입증하고 있다</a:t>
            </a:r>
            <a:r>
              <a:rPr lang="en-US" altLang="ko-KR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가까운 실내공간에 두면 유해 화학물질을 제거하고 맑은 산소를 내뱉으면서 깨끗한 공기를 유지하는데 도움이 되기도 한다</a:t>
            </a:r>
            <a:r>
              <a:rPr lang="en-US" altLang="ko-KR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200" dirty="0">
              <a:solidFill>
                <a:srgbClr val="0565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97961" y="5804733"/>
            <a:ext cx="1825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출처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경기일보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618282" y="1681928"/>
            <a:ext cx="2717164" cy="930878"/>
          </a:xfrm>
          <a:prstGeom prst="rect">
            <a:avLst/>
          </a:prstGeom>
          <a:solidFill>
            <a:srgbClr val="056526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홈가드닝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r>
              <a:rPr lang="ko-KR" alt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플랜테리어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  <a:endParaRPr lang="en-US" altLang="ko-KR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대세가 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된 </a:t>
            </a:r>
            <a:r>
              <a:rPr lang="ko-KR" alt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반려 식물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618282" y="2711737"/>
            <a:ext cx="2717164" cy="3025423"/>
          </a:xfrm>
          <a:prstGeom prst="rect">
            <a:avLst/>
          </a:prstGeom>
          <a:solidFill>
            <a:schemeClr val="bg1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식물 키우기에 흠뻑 빠진 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소셜 미디어 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온라인상의 소셜미디어는 이미 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반려 식물이 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새로운 취미로 자리했다</a:t>
            </a:r>
            <a:r>
              <a:rPr lang="en-US" altLang="ko-KR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2022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 </a:t>
            </a:r>
            <a:r>
              <a:rPr lang="en-US" altLang="ko-KR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 기준 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반려 식물 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관련 단어를 살펴보니 </a:t>
            </a:r>
            <a:r>
              <a:rPr lang="en-US" altLang="ko-KR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만 건 이상</a:t>
            </a:r>
            <a:r>
              <a:rPr lang="en-US" altLang="ko-KR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플랜테리어는 그보다 많은 </a:t>
            </a:r>
            <a:r>
              <a:rPr lang="en-US" altLang="ko-KR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105</a:t>
            </a:r>
            <a:r>
              <a:rPr lang="ko-KR" altLang="en-US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만 건이나 검색됐다</a:t>
            </a:r>
            <a:r>
              <a:rPr lang="en-US" altLang="ko-KR" sz="1200" dirty="0" smtClean="0">
                <a:solidFill>
                  <a:srgbClr val="0565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200" dirty="0">
              <a:solidFill>
                <a:srgbClr val="0565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509462" y="5804733"/>
            <a:ext cx="1825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출처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매일경제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533396" y="565617"/>
            <a:ext cx="11219989" cy="0"/>
          </a:xfrm>
          <a:prstGeom prst="line">
            <a:avLst/>
          </a:prstGeom>
          <a:ln w="19050">
            <a:solidFill>
              <a:srgbClr val="A4D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6" y="6389510"/>
            <a:ext cx="11125208" cy="19925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3446">
            <a:off x="11466921" y="245975"/>
            <a:ext cx="283932" cy="2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6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4373" y="235262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Potter Shopping Mall Project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브레인 </a:t>
            </a:r>
            <a:r>
              <a:rPr lang="ko-KR" altLang="en-US" sz="14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스토밍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오른쪽 중괄호 1"/>
          <p:cNvSpPr/>
          <p:nvPr/>
        </p:nvSpPr>
        <p:spPr>
          <a:xfrm>
            <a:off x="7690529" y="1502252"/>
            <a:ext cx="541866" cy="4648719"/>
          </a:xfrm>
          <a:prstGeom prst="rightBrace">
            <a:avLst>
              <a:gd name="adj1" fmla="val 72917"/>
              <a:gd name="adj2" fmla="val 50000"/>
            </a:avLst>
          </a:prstGeom>
          <a:ln w="19050">
            <a:solidFill>
              <a:srgbClr val="A4D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75232" y="1606295"/>
            <a:ext cx="1932587" cy="530578"/>
          </a:xfrm>
          <a:prstGeom prst="rect">
            <a:avLst/>
          </a:prstGeom>
          <a:solidFill>
            <a:srgbClr val="056526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주제 </a:t>
            </a:r>
            <a:r>
              <a:rPr lang="en-US" altLang="ko-KR" dirty="0" smtClean="0"/>
              <a:t>: ‘</a:t>
            </a:r>
            <a:r>
              <a:rPr lang="ko-KR" altLang="en-US" dirty="0" smtClean="0"/>
              <a:t>식물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50787" y="2852414"/>
            <a:ext cx="1648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자연</a:t>
            </a:r>
            <a:endParaRPr lang="ko-KR" altLang="en-US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41489" y="4949907"/>
            <a:ext cx="1648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공간</a:t>
            </a:r>
            <a:endParaRPr lang="ko-KR" altLang="en-US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55064" y="3143350"/>
            <a:ext cx="1648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공기정화</a:t>
            </a:r>
            <a:endParaRPr lang="ko-KR" altLang="en-US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63545" y="3411947"/>
            <a:ext cx="164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녹색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03291" y="2930293"/>
            <a:ext cx="164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바람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70527" y="2452304"/>
            <a:ext cx="164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자유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19980" y="4549797"/>
            <a:ext cx="164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분위기 전환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30654" y="3685639"/>
            <a:ext cx="164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미세먼지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43521" y="2745344"/>
            <a:ext cx="164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공기청정기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36185" y="3707064"/>
            <a:ext cx="164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대기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95722" y="5180680"/>
            <a:ext cx="164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감정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32729" y="4749852"/>
            <a:ext cx="164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개인적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86729" y="5514774"/>
            <a:ext cx="164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공적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28648" y="3831445"/>
            <a:ext cx="1648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싱그러움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007" y="3758167"/>
            <a:ext cx="1648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활기참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23534" y="4732596"/>
            <a:ext cx="1648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키우기</a:t>
            </a:r>
            <a:endParaRPr lang="ko-KR" altLang="en-US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50786" y="5221578"/>
            <a:ext cx="164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반려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23533" y="5620628"/>
            <a:ext cx="1648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책임감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51542" y="5570393"/>
            <a:ext cx="1648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동반자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49333" y="4344716"/>
            <a:ext cx="164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인증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56271" y="5543282"/>
            <a:ext cx="1648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밝은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53379" y="2406790"/>
            <a:ext cx="1648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자연의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31222" y="2396819"/>
            <a:ext cx="1648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인공의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62168" y="3273767"/>
            <a:ext cx="164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햇빛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9949" y="2620359"/>
            <a:ext cx="164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0679" y="3650675"/>
            <a:ext cx="1648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식물의</a:t>
            </a:r>
            <a:endParaRPr lang="en-US" altLang="ko-KR" sz="16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필수요소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66319" y="2657490"/>
            <a:ext cx="1648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시원함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97754" y="3340009"/>
            <a:ext cx="1648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건강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11775" y="3989227"/>
            <a:ext cx="1648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호흡기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288331" y="5083079"/>
            <a:ext cx="1648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스트레스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28517" y="5380735"/>
            <a:ext cx="1648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스트레스 해소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966822" y="4879502"/>
            <a:ext cx="1648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워라밸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345029" y="5653089"/>
            <a:ext cx="1648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취미활동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7788" y="4628730"/>
            <a:ext cx="164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취미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0925" y="5082578"/>
            <a:ext cx="1126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인증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4372" y="4441523"/>
            <a:ext cx="989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공유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454398" y="1605960"/>
            <a:ext cx="1178103" cy="530578"/>
          </a:xfrm>
          <a:prstGeom prst="rect">
            <a:avLst/>
          </a:prstGeom>
          <a:solidFill>
            <a:srgbClr val="056526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결론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513266" y="2851055"/>
            <a:ext cx="3060365" cy="188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식물은 </a:t>
            </a:r>
            <a:endParaRPr lang="en-US" altLang="ko-KR" sz="20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마음을 밝게 하고 </a:t>
            </a:r>
            <a:endParaRPr lang="en-US" altLang="ko-KR" sz="20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공간의 분위기를 </a:t>
            </a:r>
            <a:endParaRPr lang="en-US" altLang="ko-KR" sz="20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환기 시켜준다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83545" y="4398065"/>
            <a:ext cx="1648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코로나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533396" y="565617"/>
            <a:ext cx="11219989" cy="0"/>
          </a:xfrm>
          <a:prstGeom prst="line">
            <a:avLst/>
          </a:prstGeom>
          <a:ln w="19050">
            <a:solidFill>
              <a:srgbClr val="A4D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6" y="6389510"/>
            <a:ext cx="11125208" cy="199254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3446">
            <a:off x="11466921" y="245975"/>
            <a:ext cx="283932" cy="28393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73008" y="2964559"/>
            <a:ext cx="1648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따뜻함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9101" y="2411705"/>
            <a:ext cx="1648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시원함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00564" y="3155343"/>
            <a:ext cx="1648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쾌적한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888362" y="4115968"/>
            <a:ext cx="1648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에너지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r>
              <a:rPr lang="en-US" altLang="ko-KR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주제선정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46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4373" y="235262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Potter Shopping Mall Project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127" y="1128215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전망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897152935"/>
              </p:ext>
            </p:extLst>
          </p:nvPr>
        </p:nvGraphicFramePr>
        <p:xfrm>
          <a:off x="1035520" y="1413677"/>
          <a:ext cx="3703782" cy="4553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1326348" y="5993832"/>
            <a:ext cx="1825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출처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매일경제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903479" y="2520061"/>
            <a:ext cx="6373845" cy="21698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코로나 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인해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사람들의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실내에서 보내는 시간이 증가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하게 되었다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실내에 오래 있으면서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우울감을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느끼던 사람들이 집 안에서 즐길 수 있는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새로운 취미 생활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찾게 되었고 집안의 분위기를 환기시켜주면서 취미 활동도 할 수 있는 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반려 식물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관심이 증가하게 되었다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533396" y="565617"/>
            <a:ext cx="11219989" cy="0"/>
          </a:xfrm>
          <a:prstGeom prst="line">
            <a:avLst/>
          </a:prstGeom>
          <a:ln w="19050">
            <a:solidFill>
              <a:srgbClr val="A4D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6" y="6389510"/>
            <a:ext cx="11125208" cy="19925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3446">
            <a:off x="11466921" y="245975"/>
            <a:ext cx="283932" cy="2839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r>
              <a:rPr lang="en-US" altLang="ko-KR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주제선정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92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4373" y="235262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Potter Shopping Mall Project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페르소나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6547" y="3721265"/>
            <a:ext cx="193999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56526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“</a:t>
            </a:r>
            <a:r>
              <a:rPr lang="ko-KR" altLang="en-US" sz="1600" dirty="0" smtClean="0">
                <a:solidFill>
                  <a:srgbClr val="056526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집안의 분위기가 삭막한 것 같아</a:t>
            </a:r>
            <a:r>
              <a:rPr lang="en-US" altLang="ko-KR" sz="1600" dirty="0" smtClean="0">
                <a:solidFill>
                  <a:srgbClr val="056526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. </a:t>
            </a:r>
            <a:r>
              <a:rPr lang="ko-KR" altLang="en-US" sz="1600" dirty="0" smtClean="0">
                <a:solidFill>
                  <a:srgbClr val="056526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좋은 방법이 없을까</a:t>
            </a:r>
            <a:r>
              <a:rPr lang="en-US" altLang="ko-KR" sz="1600" dirty="0" smtClean="0">
                <a:solidFill>
                  <a:srgbClr val="056526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?”</a:t>
            </a:r>
            <a:endParaRPr lang="ko-KR" altLang="en-US" sz="1600" dirty="0">
              <a:solidFill>
                <a:srgbClr val="056526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6547" y="2013110"/>
            <a:ext cx="1939998" cy="1589251"/>
          </a:xfrm>
          <a:prstGeom prst="rect">
            <a:avLst/>
          </a:prstGeom>
          <a:solidFill>
            <a:schemeClr val="bg1"/>
          </a:solidFill>
          <a:ln w="19050">
            <a:solidFill>
              <a:srgbClr val="A4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3" y="1481011"/>
            <a:ext cx="2689931" cy="22595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6547" y="4357087"/>
            <a:ext cx="1939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이름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김연화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나이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성별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여성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직업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대학생 </a:t>
            </a:r>
            <a:r>
              <a:rPr lang="en-US" altLang="ko-KR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000" dirty="0" err="1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휴학중</a:t>
            </a:r>
            <a:r>
              <a:rPr lang="en-US" altLang="ko-KR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가족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부모님</a:t>
            </a:r>
            <a:r>
              <a:rPr lang="en-US" altLang="ko-KR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남동생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사는 곳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서울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성격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밝고 활달하며 꼼꼼함</a:t>
            </a:r>
            <a:r>
              <a:rPr lang="en-US" altLang="ko-KR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45180" y="1174680"/>
            <a:ext cx="1199567" cy="338758"/>
          </a:xfrm>
          <a:prstGeom prst="rect">
            <a:avLst/>
          </a:prstGeom>
          <a:solidFill>
            <a:srgbClr val="056526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키워드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4111485" y="1174680"/>
            <a:ext cx="4475563" cy="338758"/>
          </a:xfrm>
          <a:prstGeom prst="rect">
            <a:avLst/>
          </a:prstGeom>
          <a:solidFill>
            <a:srgbClr val="056526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/>
              <a:t>#</a:t>
            </a:r>
            <a:r>
              <a:rPr lang="en-US" altLang="ko-KR" sz="1400" dirty="0" err="1" smtClean="0"/>
              <a:t>sns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이용자  </a:t>
            </a:r>
            <a:r>
              <a:rPr lang="en-US" altLang="ko-KR" sz="1400" dirty="0" smtClean="0"/>
              <a:t>#</a:t>
            </a:r>
            <a:r>
              <a:rPr lang="ko-KR" altLang="en-US" sz="1400" dirty="0" smtClean="0"/>
              <a:t>취미생활  </a:t>
            </a:r>
            <a:r>
              <a:rPr lang="en-US" altLang="ko-KR" sz="1400" dirty="0" smtClean="0"/>
              <a:t>#1</a:t>
            </a:r>
            <a:r>
              <a:rPr lang="ko-KR" altLang="en-US" sz="1400" dirty="0" smtClean="0"/>
              <a:t>인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가구  </a:t>
            </a:r>
            <a:r>
              <a:rPr lang="en-US" altLang="ko-KR" sz="1400" dirty="0" smtClean="0"/>
              <a:t>#</a:t>
            </a:r>
            <a:r>
              <a:rPr lang="ko-KR" altLang="en-US" sz="1400" dirty="0" smtClean="0"/>
              <a:t>분위기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전환  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845180" y="1652324"/>
            <a:ext cx="5741868" cy="4384389"/>
          </a:xfrm>
          <a:prstGeom prst="rect">
            <a:avLst/>
          </a:prstGeom>
          <a:solidFill>
            <a:schemeClr val="bg1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56526"/>
                </a:solidFill>
              </a:rPr>
              <a:t>◆ </a:t>
            </a:r>
            <a:r>
              <a:rPr lang="ko-KR" altLang="en-US" sz="1400" b="1" dirty="0" smtClean="0">
                <a:solidFill>
                  <a:srgbClr val="056526"/>
                </a:solidFill>
              </a:rPr>
              <a:t>라이프 스타일</a:t>
            </a:r>
            <a:endParaRPr lang="en-US" altLang="ko-KR" sz="1400" b="1" dirty="0" smtClean="0">
              <a:solidFill>
                <a:srgbClr val="056526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srgbClr val="056526"/>
                </a:solidFill>
              </a:rPr>
              <a:t>김연화는</a:t>
            </a:r>
            <a:r>
              <a:rPr lang="ko-KR" altLang="en-US" sz="1200" dirty="0" smtClean="0">
                <a:solidFill>
                  <a:srgbClr val="056526"/>
                </a:solidFill>
              </a:rPr>
              <a:t> 밝고 활달하며 꼼꼼한 성격이다</a:t>
            </a:r>
            <a:r>
              <a:rPr lang="en-US" altLang="ko-KR" sz="1200" dirty="0" smtClean="0">
                <a:solidFill>
                  <a:srgbClr val="056526"/>
                </a:solidFill>
              </a:rPr>
              <a:t>. </a:t>
            </a:r>
            <a:r>
              <a:rPr lang="ko-KR" altLang="en-US" sz="1200" dirty="0" smtClean="0">
                <a:solidFill>
                  <a:srgbClr val="056526"/>
                </a:solidFill>
              </a:rPr>
              <a:t>평소 무언가를 돌보는 것에 관심이 많았다</a:t>
            </a:r>
            <a:r>
              <a:rPr lang="en-US" altLang="ko-KR" sz="1200" dirty="0" smtClean="0">
                <a:solidFill>
                  <a:srgbClr val="056526"/>
                </a:solidFill>
              </a:rPr>
              <a:t>. </a:t>
            </a:r>
            <a:r>
              <a:rPr lang="ko-KR" altLang="en-US" sz="1200" dirty="0" smtClean="0">
                <a:solidFill>
                  <a:srgbClr val="056526"/>
                </a:solidFill>
              </a:rPr>
              <a:t>현재 대학교 </a:t>
            </a:r>
            <a:r>
              <a:rPr lang="en-US" altLang="ko-KR" sz="1200" dirty="0" smtClean="0">
                <a:solidFill>
                  <a:srgbClr val="056526"/>
                </a:solidFill>
              </a:rPr>
              <a:t>3</a:t>
            </a:r>
            <a:r>
              <a:rPr lang="ko-KR" altLang="en-US" sz="1200" dirty="0" smtClean="0">
                <a:solidFill>
                  <a:srgbClr val="056526"/>
                </a:solidFill>
              </a:rPr>
              <a:t>학년을 지내고 휴학해 아르바이트를 하고 있다</a:t>
            </a:r>
            <a:r>
              <a:rPr lang="en-US" altLang="ko-KR" sz="1200" dirty="0" smtClean="0">
                <a:solidFill>
                  <a:srgbClr val="056526"/>
                </a:solidFill>
              </a:rPr>
              <a:t>. </a:t>
            </a:r>
            <a:r>
              <a:rPr lang="ko-KR" altLang="en-US" sz="1200" dirty="0" smtClean="0">
                <a:solidFill>
                  <a:srgbClr val="056526"/>
                </a:solidFill>
              </a:rPr>
              <a:t>코로나 </a:t>
            </a:r>
            <a:r>
              <a:rPr lang="en-US" altLang="ko-KR" sz="1200" dirty="0" smtClean="0">
                <a:solidFill>
                  <a:srgbClr val="056526"/>
                </a:solidFill>
              </a:rPr>
              <a:t>19</a:t>
            </a:r>
            <a:r>
              <a:rPr lang="ko-KR" altLang="en-US" sz="1200" dirty="0" smtClean="0">
                <a:solidFill>
                  <a:srgbClr val="056526"/>
                </a:solidFill>
              </a:rPr>
              <a:t>로 인해 밖을 자주 나가지 못하는 상황이 되자 활동 범위가 줄어들게 되었고 이에 </a:t>
            </a:r>
            <a:r>
              <a:rPr lang="ko-KR" altLang="en-US" sz="1200" dirty="0" err="1" smtClean="0">
                <a:solidFill>
                  <a:srgbClr val="056526"/>
                </a:solidFill>
              </a:rPr>
              <a:t>김연화는</a:t>
            </a:r>
            <a:r>
              <a:rPr lang="ko-KR" altLang="en-US" sz="1200" dirty="0" smtClean="0">
                <a:solidFill>
                  <a:srgbClr val="056526"/>
                </a:solidFill>
              </a:rPr>
              <a:t> 마치 지금의 삶이 쳇바퀴처럼 느껴지기 시작했다</a:t>
            </a:r>
            <a:r>
              <a:rPr lang="en-US" altLang="ko-KR" sz="1200" dirty="0" smtClean="0">
                <a:solidFill>
                  <a:srgbClr val="056526"/>
                </a:solidFill>
              </a:rPr>
              <a:t>. </a:t>
            </a:r>
            <a:r>
              <a:rPr lang="ko-KR" altLang="en-US" sz="1200" dirty="0" smtClean="0">
                <a:solidFill>
                  <a:srgbClr val="056526"/>
                </a:solidFill>
              </a:rPr>
              <a:t>아르바이트를 마치고 돌아오니 집안의 분위기가 삭막하다고 느껴졌고</a:t>
            </a:r>
            <a:r>
              <a:rPr lang="en-US" altLang="ko-KR" sz="1200" dirty="0" smtClean="0">
                <a:solidFill>
                  <a:srgbClr val="056526"/>
                </a:solidFill>
              </a:rPr>
              <a:t>, </a:t>
            </a:r>
            <a:r>
              <a:rPr lang="ko-KR" altLang="en-US" sz="1200" dirty="0" smtClean="0">
                <a:solidFill>
                  <a:srgbClr val="056526"/>
                </a:solidFill>
              </a:rPr>
              <a:t>마침 친구들의 </a:t>
            </a:r>
            <a:r>
              <a:rPr lang="en-US" altLang="ko-KR" sz="1200" dirty="0" smtClean="0">
                <a:solidFill>
                  <a:srgbClr val="056526"/>
                </a:solidFill>
              </a:rPr>
              <a:t>SNS</a:t>
            </a:r>
            <a:r>
              <a:rPr lang="ko-KR" altLang="en-US" sz="1200" dirty="0" smtClean="0">
                <a:solidFill>
                  <a:srgbClr val="056526"/>
                </a:solidFill>
              </a:rPr>
              <a:t>에서 본 </a:t>
            </a:r>
            <a:r>
              <a:rPr lang="en-US" altLang="ko-KR" sz="1200" dirty="0" smtClean="0">
                <a:solidFill>
                  <a:srgbClr val="056526"/>
                </a:solidFill>
              </a:rPr>
              <a:t>‘</a:t>
            </a:r>
            <a:r>
              <a:rPr lang="ko-KR" altLang="en-US" sz="1200" dirty="0" smtClean="0">
                <a:solidFill>
                  <a:srgbClr val="056526"/>
                </a:solidFill>
              </a:rPr>
              <a:t>반려 식물</a:t>
            </a:r>
            <a:r>
              <a:rPr lang="en-US" altLang="ko-KR" sz="1200" dirty="0" smtClean="0">
                <a:solidFill>
                  <a:srgbClr val="056526"/>
                </a:solidFill>
              </a:rPr>
              <a:t>‘</a:t>
            </a:r>
            <a:r>
              <a:rPr lang="ko-KR" altLang="en-US" sz="1200" dirty="0" smtClean="0">
                <a:solidFill>
                  <a:srgbClr val="056526"/>
                </a:solidFill>
              </a:rPr>
              <a:t>이라는 것이 떠오르게 되었다</a:t>
            </a:r>
            <a:r>
              <a:rPr lang="en-US" altLang="ko-KR" sz="1200" dirty="0" smtClean="0">
                <a:solidFill>
                  <a:srgbClr val="056526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56526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56526"/>
                </a:solidFill>
              </a:rPr>
              <a:t>◆ </a:t>
            </a:r>
            <a:r>
              <a:rPr lang="ko-KR" altLang="en-US" sz="1400" b="1" dirty="0" smtClean="0">
                <a:solidFill>
                  <a:srgbClr val="056526"/>
                </a:solidFill>
              </a:rPr>
              <a:t>목표</a:t>
            </a:r>
            <a:endParaRPr lang="en-US" altLang="ko-KR" sz="1400" b="1" dirty="0" smtClean="0">
              <a:solidFill>
                <a:srgbClr val="056526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rgbClr val="056526"/>
                </a:solidFill>
              </a:rPr>
              <a:t>식물에 관한 지식이 없다</a:t>
            </a:r>
            <a:r>
              <a:rPr lang="en-US" altLang="ko-KR" sz="1200" dirty="0" smtClean="0">
                <a:solidFill>
                  <a:srgbClr val="056526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rgbClr val="056526"/>
                </a:solidFill>
              </a:rPr>
              <a:t>키우기 쉽고 자취방에 둘 수 있을 만큼 작은 크기를 원한다</a:t>
            </a:r>
            <a:r>
              <a:rPr lang="en-US" altLang="ko-KR" sz="1200" dirty="0" smtClean="0">
                <a:solidFill>
                  <a:srgbClr val="056526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rgbClr val="056526"/>
                </a:solidFill>
              </a:rPr>
              <a:t>배송이 안전하게 되었으면 한다</a:t>
            </a:r>
            <a:r>
              <a:rPr lang="en-US" altLang="ko-KR" sz="1200" dirty="0" smtClean="0">
                <a:solidFill>
                  <a:srgbClr val="056526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rgbClr val="056526"/>
                </a:solidFill>
              </a:rPr>
              <a:t>작고 외형이 귀여운 식물들을 다양하게 키우고 싶다</a:t>
            </a:r>
            <a:r>
              <a:rPr lang="en-US" altLang="ko-KR" sz="1200" dirty="0" smtClean="0">
                <a:solidFill>
                  <a:srgbClr val="056526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rgbClr val="056526"/>
                </a:solidFill>
              </a:rPr>
              <a:t>내 공간의 분위기를 바꾸고 싶다</a:t>
            </a:r>
            <a:r>
              <a:rPr lang="en-US" altLang="ko-KR" sz="1200" dirty="0" smtClean="0">
                <a:solidFill>
                  <a:srgbClr val="056526"/>
                </a:solidFill>
              </a:rPr>
              <a:t>.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979815" y="4008489"/>
            <a:ext cx="2535382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979815" y="3382507"/>
            <a:ext cx="2535382" cy="338758"/>
          </a:xfrm>
          <a:prstGeom prst="rect">
            <a:avLst/>
          </a:prstGeom>
          <a:solidFill>
            <a:srgbClr val="056526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개인 특성 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8885683" y="3771512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내향적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44964" y="3771047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외향적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023247" y="4008489"/>
            <a:ext cx="275259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979815" y="4594973"/>
            <a:ext cx="2535382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885683" y="4357996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수동적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44964" y="4357531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활동적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214434" y="4594973"/>
            <a:ext cx="275259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979815" y="5160646"/>
            <a:ext cx="2535382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85683" y="4923669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분석적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44964" y="4923204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창의적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723981" y="5160646"/>
            <a:ext cx="275259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8979815" y="5741320"/>
            <a:ext cx="2535382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885683" y="5504343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계획적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744964" y="5503878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즉흥적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089743" y="5741320"/>
            <a:ext cx="275259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988128" y="1174680"/>
            <a:ext cx="2535382" cy="338758"/>
          </a:xfrm>
          <a:prstGeom prst="rect">
            <a:avLst/>
          </a:prstGeom>
          <a:solidFill>
            <a:srgbClr val="056526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동기부여</a:t>
            </a:r>
            <a:endParaRPr lang="ko-KR" alt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8894115" y="1679907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자극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477273" y="1671874"/>
            <a:ext cx="2046237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481042" y="1672124"/>
            <a:ext cx="1263922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8885802" y="2057362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무서움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9468960" y="2049329"/>
            <a:ext cx="2046237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472729" y="2049579"/>
            <a:ext cx="471362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8885802" y="2447595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성취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9468960" y="2439562"/>
            <a:ext cx="2046237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9472729" y="2439812"/>
            <a:ext cx="1402388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8894115" y="2840994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성장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9477273" y="2832961"/>
            <a:ext cx="2046237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9481041" y="2833211"/>
            <a:ext cx="1817465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>
            <a:off x="533396" y="565617"/>
            <a:ext cx="11219989" cy="0"/>
          </a:xfrm>
          <a:prstGeom prst="line">
            <a:avLst/>
          </a:prstGeom>
          <a:ln w="19050">
            <a:solidFill>
              <a:srgbClr val="A4D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6" y="6389510"/>
            <a:ext cx="11125208" cy="19925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3446">
            <a:off x="11466921" y="245975"/>
            <a:ext cx="283932" cy="2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4373" y="235262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Potter Shopping Mall Project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페르소나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6547" y="3721265"/>
            <a:ext cx="193999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56526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“</a:t>
            </a:r>
            <a:r>
              <a:rPr lang="ko-KR" altLang="en-US" sz="1600" dirty="0" smtClean="0">
                <a:solidFill>
                  <a:srgbClr val="056526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내 작업 공간의 공기가</a:t>
            </a:r>
            <a:endParaRPr lang="en-US" altLang="ko-KR" sz="1600" dirty="0" smtClean="0">
              <a:solidFill>
                <a:srgbClr val="056526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600" dirty="0" smtClean="0">
                <a:solidFill>
                  <a:srgbClr val="056526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탁한 것 같아</a:t>
            </a:r>
            <a:r>
              <a:rPr lang="en-US" altLang="ko-KR" sz="1600" dirty="0" smtClean="0">
                <a:solidFill>
                  <a:srgbClr val="056526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”</a:t>
            </a:r>
            <a:endParaRPr lang="ko-KR" altLang="en-US" sz="1600" dirty="0">
              <a:solidFill>
                <a:srgbClr val="056526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6547" y="2013110"/>
            <a:ext cx="1939998" cy="1589251"/>
          </a:xfrm>
          <a:prstGeom prst="rect">
            <a:avLst/>
          </a:prstGeom>
          <a:solidFill>
            <a:schemeClr val="bg1"/>
          </a:solidFill>
          <a:ln w="19050">
            <a:solidFill>
              <a:srgbClr val="A4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06547" y="4357087"/>
            <a:ext cx="1939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이름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000" dirty="0" err="1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이기쁨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나이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성별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여성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직업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프리랜서 화가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가족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부모님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사는 곳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경기도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성격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차분함</a:t>
            </a:r>
            <a:r>
              <a:rPr lang="en-US" altLang="ko-KR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강한 집중력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45180" y="1174680"/>
            <a:ext cx="1199567" cy="338758"/>
          </a:xfrm>
          <a:prstGeom prst="rect">
            <a:avLst/>
          </a:prstGeom>
          <a:solidFill>
            <a:srgbClr val="056526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키워드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4111485" y="1174680"/>
            <a:ext cx="4475563" cy="338758"/>
          </a:xfrm>
          <a:prstGeom prst="rect">
            <a:avLst/>
          </a:prstGeom>
          <a:solidFill>
            <a:srgbClr val="056526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/>
              <a:t>#</a:t>
            </a:r>
            <a:r>
              <a:rPr lang="ko-KR" altLang="en-US" sz="1400" dirty="0" smtClean="0"/>
              <a:t>프리랜서  </a:t>
            </a:r>
            <a:r>
              <a:rPr lang="en-US" altLang="ko-KR" sz="1400" dirty="0" smtClean="0"/>
              <a:t>#</a:t>
            </a:r>
            <a:r>
              <a:rPr lang="ko-KR" altLang="en-US" sz="1400" dirty="0" smtClean="0"/>
              <a:t>작업공간  </a:t>
            </a:r>
            <a:r>
              <a:rPr lang="en-US" altLang="ko-KR" sz="1400" dirty="0" smtClean="0"/>
              <a:t>#</a:t>
            </a:r>
            <a:r>
              <a:rPr lang="ko-KR" altLang="en-US" sz="1400" dirty="0" smtClean="0"/>
              <a:t>공기정화  </a:t>
            </a:r>
            <a:r>
              <a:rPr lang="en-US" altLang="ko-KR" sz="1400" dirty="0" smtClean="0"/>
              <a:t>#</a:t>
            </a:r>
            <a:r>
              <a:rPr lang="ko-KR" altLang="en-US" sz="1400" dirty="0" smtClean="0"/>
              <a:t>큰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식물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845180" y="1652324"/>
            <a:ext cx="5741868" cy="4384389"/>
          </a:xfrm>
          <a:prstGeom prst="rect">
            <a:avLst/>
          </a:prstGeom>
          <a:solidFill>
            <a:schemeClr val="bg1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56526"/>
                </a:solidFill>
              </a:rPr>
              <a:t>◆ </a:t>
            </a:r>
            <a:r>
              <a:rPr lang="ko-KR" altLang="en-US" sz="1400" b="1" dirty="0" smtClean="0">
                <a:solidFill>
                  <a:srgbClr val="056526"/>
                </a:solidFill>
              </a:rPr>
              <a:t>라이프 스타일</a:t>
            </a:r>
            <a:endParaRPr lang="en-US" altLang="ko-KR" sz="1400" b="1" dirty="0" smtClean="0">
              <a:solidFill>
                <a:srgbClr val="056526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srgbClr val="056526"/>
                </a:solidFill>
              </a:rPr>
              <a:t>이기쁨은</a:t>
            </a:r>
            <a:r>
              <a:rPr lang="ko-KR" altLang="en-US" sz="1200" dirty="0" smtClean="0">
                <a:solidFill>
                  <a:srgbClr val="056526"/>
                </a:solidFill>
              </a:rPr>
              <a:t> 프리랜서 화가이다</a:t>
            </a:r>
            <a:r>
              <a:rPr lang="en-US" altLang="ko-KR" sz="1200" dirty="0" smtClean="0">
                <a:solidFill>
                  <a:srgbClr val="056526"/>
                </a:solidFill>
              </a:rPr>
              <a:t>. </a:t>
            </a:r>
            <a:r>
              <a:rPr lang="ko-KR" altLang="en-US" sz="1200" dirty="0" smtClean="0">
                <a:solidFill>
                  <a:srgbClr val="056526"/>
                </a:solidFill>
              </a:rPr>
              <a:t>어느 날 처럼 작업을 하던 도중에 목이 굉장히 아프다는 사실을 깨달았고 작업실을 둘러보게 되었다</a:t>
            </a:r>
            <a:r>
              <a:rPr lang="en-US" altLang="ko-KR" sz="1200" dirty="0" smtClean="0">
                <a:solidFill>
                  <a:srgbClr val="056526"/>
                </a:solidFill>
              </a:rPr>
              <a:t>. </a:t>
            </a:r>
            <a:r>
              <a:rPr lang="ko-KR" altLang="en-US" sz="1200" dirty="0" smtClean="0">
                <a:solidFill>
                  <a:srgbClr val="056526"/>
                </a:solidFill>
              </a:rPr>
              <a:t>작업실 안에는 작업도중 발생한 먼지들이 떠다니고 있었고 </a:t>
            </a:r>
            <a:r>
              <a:rPr lang="ko-KR" altLang="en-US" sz="1200" dirty="0" err="1" smtClean="0">
                <a:solidFill>
                  <a:srgbClr val="056526"/>
                </a:solidFill>
              </a:rPr>
              <a:t>이기쁨은</a:t>
            </a:r>
            <a:r>
              <a:rPr lang="ko-KR" altLang="en-US" sz="1200" dirty="0" smtClean="0">
                <a:solidFill>
                  <a:srgbClr val="056526"/>
                </a:solidFill>
              </a:rPr>
              <a:t> 즉시 창문을 열어 환기를 시켰다</a:t>
            </a:r>
            <a:r>
              <a:rPr lang="en-US" altLang="ko-KR" sz="1200" dirty="0" smtClean="0">
                <a:solidFill>
                  <a:srgbClr val="056526"/>
                </a:solidFill>
              </a:rPr>
              <a:t>. </a:t>
            </a:r>
            <a:r>
              <a:rPr lang="ko-KR" altLang="en-US" sz="1200" dirty="0" smtClean="0">
                <a:solidFill>
                  <a:srgbClr val="056526"/>
                </a:solidFill>
              </a:rPr>
              <a:t>하지만 추운 날씨 탓에 다시 문을 닫을 수 밖에 없었다</a:t>
            </a:r>
            <a:r>
              <a:rPr lang="en-US" altLang="ko-KR" sz="1200" dirty="0" smtClean="0">
                <a:solidFill>
                  <a:srgbClr val="056526"/>
                </a:solidFill>
              </a:rPr>
              <a:t>. </a:t>
            </a:r>
            <a:r>
              <a:rPr lang="ko-KR" altLang="en-US" sz="1200" dirty="0" smtClean="0">
                <a:solidFill>
                  <a:srgbClr val="056526"/>
                </a:solidFill>
              </a:rPr>
              <a:t>그러던 도중 저번에 식사를 하다 우연히 본 공기 정화 식물에 대한 기사가 떠올랐다</a:t>
            </a:r>
            <a:r>
              <a:rPr lang="en-US" altLang="ko-KR" sz="1200" dirty="0" smtClean="0">
                <a:solidFill>
                  <a:srgbClr val="056526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56526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56526"/>
                </a:solidFill>
              </a:rPr>
              <a:t>◆ </a:t>
            </a:r>
            <a:r>
              <a:rPr lang="ko-KR" altLang="en-US" sz="1400" b="1" dirty="0" smtClean="0">
                <a:solidFill>
                  <a:srgbClr val="056526"/>
                </a:solidFill>
              </a:rPr>
              <a:t>목표</a:t>
            </a:r>
            <a:endParaRPr lang="en-US" altLang="ko-KR" sz="1400" b="1" dirty="0" smtClean="0">
              <a:solidFill>
                <a:srgbClr val="056526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rgbClr val="056526"/>
                </a:solidFill>
              </a:rPr>
              <a:t>식물을 키워본 경험이 있다</a:t>
            </a:r>
            <a:r>
              <a:rPr lang="en-US" altLang="ko-KR" sz="1200" dirty="0" smtClean="0">
                <a:solidFill>
                  <a:srgbClr val="056526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rgbClr val="056526"/>
                </a:solidFill>
              </a:rPr>
              <a:t>공기 정화가 잘 되는 큰 식물이었으면 좋겠다</a:t>
            </a:r>
            <a:r>
              <a:rPr lang="en-US" altLang="ko-KR" sz="1200" dirty="0" smtClean="0">
                <a:solidFill>
                  <a:srgbClr val="056526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rgbClr val="056526"/>
                </a:solidFill>
              </a:rPr>
              <a:t>이파리가 큰 식물이었으면 좋겠다</a:t>
            </a:r>
            <a:r>
              <a:rPr lang="en-US" altLang="ko-KR" sz="1200" dirty="0" smtClean="0">
                <a:solidFill>
                  <a:srgbClr val="056526"/>
                </a:solidFill>
              </a:rPr>
              <a:t>(</a:t>
            </a:r>
            <a:r>
              <a:rPr lang="ko-KR" altLang="en-US" sz="1200" dirty="0" smtClean="0">
                <a:solidFill>
                  <a:srgbClr val="056526"/>
                </a:solidFill>
              </a:rPr>
              <a:t>작업공간 환기를 위해</a:t>
            </a:r>
            <a:r>
              <a:rPr lang="en-US" altLang="ko-KR" sz="1200" dirty="0" smtClean="0">
                <a:solidFill>
                  <a:srgbClr val="056526"/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rgbClr val="056526"/>
                </a:solidFill>
              </a:rPr>
              <a:t>작업실의 분위기와 잘 어울리는 화분이 있었으면 좋겠다</a:t>
            </a:r>
            <a:r>
              <a:rPr lang="en-US" altLang="ko-KR" sz="1200" dirty="0" smtClean="0">
                <a:solidFill>
                  <a:srgbClr val="056526"/>
                </a:solidFill>
              </a:rPr>
              <a:t>(</a:t>
            </a:r>
            <a:r>
              <a:rPr lang="ko-KR" altLang="en-US" sz="1200" dirty="0" smtClean="0">
                <a:solidFill>
                  <a:srgbClr val="056526"/>
                </a:solidFill>
              </a:rPr>
              <a:t>모던 스타일</a:t>
            </a:r>
            <a:r>
              <a:rPr lang="en-US" altLang="ko-KR" sz="1200" dirty="0" smtClean="0">
                <a:solidFill>
                  <a:srgbClr val="056526"/>
                </a:solidFill>
              </a:rPr>
              <a:t>)</a:t>
            </a:r>
            <a:endParaRPr lang="en-US" altLang="ko-KR" sz="1200" dirty="0">
              <a:solidFill>
                <a:srgbClr val="056526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979815" y="4008489"/>
            <a:ext cx="2535382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979815" y="3382507"/>
            <a:ext cx="2535382" cy="338758"/>
          </a:xfrm>
          <a:prstGeom prst="rect">
            <a:avLst/>
          </a:prstGeom>
          <a:solidFill>
            <a:srgbClr val="056526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개인 특성 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8885683" y="3771512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내향적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44964" y="3771047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외향적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144295" y="4008489"/>
            <a:ext cx="275259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979815" y="4594973"/>
            <a:ext cx="2535382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885683" y="4357996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수동적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44964" y="4357531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활동적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223890" y="4594973"/>
            <a:ext cx="275259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979815" y="5160646"/>
            <a:ext cx="2535382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85683" y="4923669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분석적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44964" y="4923204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창의적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952113" y="5160646"/>
            <a:ext cx="275259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8979815" y="5741320"/>
            <a:ext cx="2535382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885683" y="5504343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계획적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744964" y="5503878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즉흥적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555416" y="5741320"/>
            <a:ext cx="275259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988128" y="1174680"/>
            <a:ext cx="2535382" cy="338758"/>
          </a:xfrm>
          <a:prstGeom prst="rect">
            <a:avLst/>
          </a:prstGeom>
          <a:solidFill>
            <a:srgbClr val="056526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동기부여</a:t>
            </a:r>
            <a:endParaRPr lang="ko-KR" alt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8894115" y="1679907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자극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477273" y="1671874"/>
            <a:ext cx="2046237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481042" y="1672124"/>
            <a:ext cx="463049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8885802" y="2057362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무서움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9468960" y="2049329"/>
            <a:ext cx="2046237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472728" y="2049579"/>
            <a:ext cx="868909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8885802" y="2447595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성취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9468960" y="2439562"/>
            <a:ext cx="2046237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9472729" y="2439812"/>
            <a:ext cx="966088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8894115" y="2840994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성장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9477273" y="2832961"/>
            <a:ext cx="2046237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9481042" y="2833211"/>
            <a:ext cx="1242940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20"/>
          <a:stretch/>
        </p:blipFill>
        <p:spPr>
          <a:xfrm>
            <a:off x="478483" y="1781254"/>
            <a:ext cx="2275254" cy="1809846"/>
          </a:xfrm>
          <a:prstGeom prst="rect">
            <a:avLst/>
          </a:prstGeom>
        </p:spPr>
      </p:pic>
      <p:cxnSp>
        <p:nvCxnSpPr>
          <p:cNvPr id="47" name="직선 연결선 46"/>
          <p:cNvCxnSpPr/>
          <p:nvPr/>
        </p:nvCxnSpPr>
        <p:spPr>
          <a:xfrm>
            <a:off x="533396" y="565617"/>
            <a:ext cx="11219989" cy="0"/>
          </a:xfrm>
          <a:prstGeom prst="line">
            <a:avLst/>
          </a:prstGeom>
          <a:ln w="19050">
            <a:solidFill>
              <a:srgbClr val="A4D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6" y="6389510"/>
            <a:ext cx="11125208" cy="19925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3446">
            <a:off x="11466921" y="245975"/>
            <a:ext cx="283932" cy="2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2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4373" y="235262"/>
            <a:ext cx="444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Potter Shopping Mall Project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372" y="758883"/>
            <a:ext cx="444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페르소나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6547" y="3721265"/>
            <a:ext cx="193999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56526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“</a:t>
            </a:r>
            <a:r>
              <a:rPr lang="ko-KR" altLang="en-US" sz="1600" dirty="0" smtClean="0">
                <a:solidFill>
                  <a:srgbClr val="056526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홈 </a:t>
            </a:r>
            <a:r>
              <a:rPr lang="ko-KR" altLang="en-US" sz="1600" dirty="0" err="1" smtClean="0">
                <a:solidFill>
                  <a:srgbClr val="056526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가드닝에</a:t>
            </a:r>
            <a:r>
              <a:rPr lang="ko-KR" altLang="en-US" sz="1600" dirty="0" smtClean="0">
                <a:solidFill>
                  <a:srgbClr val="056526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solidFill>
                  <a:srgbClr val="056526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관심이 생겼어</a:t>
            </a:r>
            <a:r>
              <a:rPr lang="en-US" altLang="ko-KR" sz="1600" dirty="0" smtClean="0">
                <a:solidFill>
                  <a:srgbClr val="056526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ko-KR" altLang="en-US" sz="1600" dirty="0" smtClean="0">
                <a:solidFill>
                  <a:srgbClr val="056526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나도 발코니에서 해볼까</a:t>
            </a:r>
            <a:r>
              <a:rPr lang="en-US" altLang="ko-KR" sz="1600" dirty="0" smtClean="0">
                <a:solidFill>
                  <a:srgbClr val="056526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Arial" panose="020B0604020202020204" pitchFamily="34" charset="0"/>
              </a:rPr>
              <a:t>?”</a:t>
            </a:r>
            <a:endParaRPr lang="ko-KR" altLang="en-US" sz="1600" dirty="0">
              <a:solidFill>
                <a:srgbClr val="056526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6547" y="2013110"/>
            <a:ext cx="1939998" cy="1589251"/>
          </a:xfrm>
          <a:prstGeom prst="rect">
            <a:avLst/>
          </a:prstGeom>
          <a:solidFill>
            <a:schemeClr val="bg1"/>
          </a:solidFill>
          <a:ln w="19050">
            <a:solidFill>
              <a:srgbClr val="A4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06547" y="4357087"/>
            <a:ext cx="1939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이름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박철수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나이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ko-KR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성별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남성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직업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회사원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가족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부모님</a:t>
            </a:r>
            <a:r>
              <a:rPr lang="en-US" altLang="ko-KR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누나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사는 곳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제주도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성격 </a:t>
            </a:r>
            <a:r>
              <a: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알뜰함</a:t>
            </a:r>
            <a:r>
              <a:rPr lang="en-US" altLang="ko-KR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섬세함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45180" y="1174680"/>
            <a:ext cx="1199567" cy="338758"/>
          </a:xfrm>
          <a:prstGeom prst="rect">
            <a:avLst/>
          </a:prstGeom>
          <a:solidFill>
            <a:srgbClr val="056526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키워드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4111485" y="1174680"/>
            <a:ext cx="4475563" cy="338758"/>
          </a:xfrm>
          <a:prstGeom prst="rect">
            <a:avLst/>
          </a:prstGeom>
          <a:solidFill>
            <a:srgbClr val="056526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/>
              <a:t>#</a:t>
            </a:r>
            <a:r>
              <a:rPr lang="ko-KR" altLang="en-US" sz="1400" dirty="0" smtClean="0"/>
              <a:t>회사원  </a:t>
            </a:r>
            <a:r>
              <a:rPr lang="en-US" altLang="ko-KR" sz="1400" dirty="0" smtClean="0"/>
              <a:t>#</a:t>
            </a:r>
            <a:r>
              <a:rPr lang="ko-KR" altLang="en-US" sz="1400" dirty="0" smtClean="0"/>
              <a:t>비건  </a:t>
            </a:r>
            <a:r>
              <a:rPr lang="en-US" altLang="ko-KR" sz="1400" dirty="0" smtClean="0"/>
              <a:t>#</a:t>
            </a:r>
            <a:r>
              <a:rPr lang="ko-KR" altLang="en-US" sz="1400" dirty="0" smtClean="0"/>
              <a:t>알뜰함 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#</a:t>
            </a:r>
            <a:r>
              <a:rPr lang="ko-KR" altLang="en-US" sz="1400" dirty="0" smtClean="0"/>
              <a:t>경제적  </a:t>
            </a:r>
            <a:r>
              <a:rPr lang="en-US" altLang="ko-KR" sz="1400" dirty="0" smtClean="0"/>
              <a:t>#</a:t>
            </a:r>
            <a:r>
              <a:rPr lang="ko-KR" altLang="en-US" sz="1400" dirty="0" err="1" smtClean="0"/>
              <a:t>홈가드닝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845180" y="1652324"/>
            <a:ext cx="5741868" cy="4384389"/>
          </a:xfrm>
          <a:prstGeom prst="rect">
            <a:avLst/>
          </a:prstGeom>
          <a:solidFill>
            <a:schemeClr val="bg1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56526"/>
                </a:solidFill>
              </a:rPr>
              <a:t>◆ </a:t>
            </a:r>
            <a:r>
              <a:rPr lang="ko-KR" altLang="en-US" sz="1400" b="1" dirty="0" smtClean="0">
                <a:solidFill>
                  <a:srgbClr val="056526"/>
                </a:solidFill>
              </a:rPr>
              <a:t>라이프 스타일</a:t>
            </a:r>
            <a:endParaRPr lang="en-US" altLang="ko-KR" sz="1400" b="1" dirty="0" smtClean="0">
              <a:solidFill>
                <a:srgbClr val="056526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srgbClr val="056526"/>
                </a:solidFill>
              </a:rPr>
              <a:t>박철수는</a:t>
            </a:r>
            <a:r>
              <a:rPr lang="ko-KR" altLang="en-US" sz="1200" dirty="0" smtClean="0">
                <a:solidFill>
                  <a:srgbClr val="056526"/>
                </a:solidFill>
              </a:rPr>
              <a:t> 최근 </a:t>
            </a:r>
            <a:r>
              <a:rPr lang="ko-KR" altLang="en-US" sz="1200" dirty="0" err="1" smtClean="0">
                <a:solidFill>
                  <a:srgbClr val="056526"/>
                </a:solidFill>
              </a:rPr>
              <a:t>비건을</a:t>
            </a:r>
            <a:r>
              <a:rPr lang="ko-KR" altLang="en-US" sz="1200" dirty="0" smtClean="0">
                <a:solidFill>
                  <a:srgbClr val="056526"/>
                </a:solidFill>
              </a:rPr>
              <a:t> 시작하게 되었다</a:t>
            </a:r>
            <a:r>
              <a:rPr lang="en-US" altLang="ko-KR" sz="1200" dirty="0" smtClean="0">
                <a:solidFill>
                  <a:srgbClr val="056526"/>
                </a:solidFill>
              </a:rPr>
              <a:t>. </a:t>
            </a:r>
            <a:r>
              <a:rPr lang="ko-KR" altLang="en-US" sz="1200" dirty="0" smtClean="0">
                <a:solidFill>
                  <a:srgbClr val="056526"/>
                </a:solidFill>
              </a:rPr>
              <a:t>집에서 간단하게 키울 수 있고 내가 키운 작물들을 수확해서 먹을 수 있다는 </a:t>
            </a:r>
            <a:r>
              <a:rPr lang="ko-KR" altLang="en-US" sz="1200" dirty="0" err="1" smtClean="0">
                <a:solidFill>
                  <a:srgbClr val="056526"/>
                </a:solidFill>
              </a:rPr>
              <a:t>홈가드닝에</a:t>
            </a:r>
            <a:r>
              <a:rPr lang="ko-KR" altLang="en-US" sz="1200" dirty="0" smtClean="0">
                <a:solidFill>
                  <a:srgbClr val="056526"/>
                </a:solidFill>
              </a:rPr>
              <a:t> </a:t>
            </a:r>
            <a:r>
              <a:rPr lang="ko-KR" altLang="en-US" sz="1200" dirty="0" smtClean="0">
                <a:solidFill>
                  <a:srgbClr val="056526"/>
                </a:solidFill>
              </a:rPr>
              <a:t>대해 아주 큰 관심이 생겨 정보를 찾아보게 되었다</a:t>
            </a:r>
            <a:r>
              <a:rPr lang="en-US" altLang="ko-KR" sz="1200" dirty="0" smtClean="0">
                <a:solidFill>
                  <a:srgbClr val="056526"/>
                </a:solidFill>
              </a:rPr>
              <a:t>. </a:t>
            </a:r>
            <a:r>
              <a:rPr lang="ko-KR" altLang="en-US" sz="1200" dirty="0" err="1" smtClean="0">
                <a:solidFill>
                  <a:srgbClr val="056526"/>
                </a:solidFill>
              </a:rPr>
              <a:t>박철수는</a:t>
            </a:r>
            <a:r>
              <a:rPr lang="ko-KR" altLang="en-US" sz="1200" dirty="0" smtClean="0">
                <a:solidFill>
                  <a:srgbClr val="056526"/>
                </a:solidFill>
              </a:rPr>
              <a:t> 발코니에서 키울 수 있는 작은 식물들을 찾고있다</a:t>
            </a:r>
            <a:r>
              <a:rPr lang="en-US" altLang="ko-KR" sz="1200" dirty="0" smtClean="0">
                <a:solidFill>
                  <a:srgbClr val="056526"/>
                </a:solidFill>
              </a:rPr>
              <a:t>. </a:t>
            </a:r>
            <a:r>
              <a:rPr lang="ko-KR" altLang="en-US" sz="1200" dirty="0" smtClean="0">
                <a:solidFill>
                  <a:srgbClr val="056526"/>
                </a:solidFill>
              </a:rPr>
              <a:t>발코니는 작은 식물들을 키울 수 있을 만큼의 크기는 되지만 가끔 햇볕이 들지 않을 때가 있어 아주 강한 햇볕을 필요로 하는 식물은 키우기 어렵다</a:t>
            </a:r>
            <a:r>
              <a:rPr lang="en-US" altLang="ko-KR" sz="1200" dirty="0" smtClean="0">
                <a:solidFill>
                  <a:srgbClr val="056526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56526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56526"/>
                </a:solidFill>
              </a:rPr>
              <a:t>◆ </a:t>
            </a:r>
            <a:r>
              <a:rPr lang="ko-KR" altLang="en-US" sz="1400" b="1" dirty="0" smtClean="0">
                <a:solidFill>
                  <a:srgbClr val="056526"/>
                </a:solidFill>
              </a:rPr>
              <a:t>목표</a:t>
            </a:r>
            <a:endParaRPr lang="en-US" altLang="ko-KR" sz="1400" b="1" dirty="0" smtClean="0">
              <a:solidFill>
                <a:srgbClr val="056526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rgbClr val="056526"/>
                </a:solidFill>
              </a:rPr>
              <a:t>식물을 키워본 경험은 없지만 인터넷에서 찾은 정보가 많다</a:t>
            </a:r>
            <a:r>
              <a:rPr lang="en-US" altLang="ko-KR" sz="1200" dirty="0" smtClean="0">
                <a:solidFill>
                  <a:srgbClr val="056526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rgbClr val="056526"/>
                </a:solidFill>
              </a:rPr>
              <a:t>간단하게 키울 수 있는 식물들이었으면 한다</a:t>
            </a:r>
            <a:r>
              <a:rPr lang="en-US" altLang="ko-KR" sz="1200" dirty="0" smtClean="0">
                <a:solidFill>
                  <a:srgbClr val="056526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rgbClr val="056526"/>
                </a:solidFill>
              </a:rPr>
              <a:t>식물들에게 벌레가 꼬이지 않았으면 한다</a:t>
            </a:r>
            <a:r>
              <a:rPr lang="en-US" altLang="ko-KR" sz="1200" dirty="0" smtClean="0">
                <a:solidFill>
                  <a:srgbClr val="056526"/>
                </a:solidFill>
              </a:rPr>
              <a:t>.</a:t>
            </a:r>
            <a:endParaRPr lang="en-US" altLang="ko-KR" sz="1200" dirty="0">
              <a:solidFill>
                <a:srgbClr val="056526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982853" y="4008489"/>
            <a:ext cx="2535382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982853" y="3382507"/>
            <a:ext cx="2535382" cy="338758"/>
          </a:xfrm>
          <a:prstGeom prst="rect">
            <a:avLst/>
          </a:prstGeom>
          <a:solidFill>
            <a:srgbClr val="056526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개인 특성 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8888721" y="3771512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내향적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48002" y="3771047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외향적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598146" y="4008489"/>
            <a:ext cx="275259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982853" y="4594973"/>
            <a:ext cx="2535382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888721" y="4357996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수동적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48002" y="4357531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활동적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257190" y="4594973"/>
            <a:ext cx="275259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982853" y="5160646"/>
            <a:ext cx="2535382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88721" y="4923669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분석적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48002" y="4923204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창의적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090296" y="5160646"/>
            <a:ext cx="275259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8982853" y="5741320"/>
            <a:ext cx="2535382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888721" y="5504343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계획적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748002" y="5503878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즉흥적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049801" y="5741320"/>
            <a:ext cx="275259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991166" y="1174680"/>
            <a:ext cx="2535382" cy="338758"/>
          </a:xfrm>
          <a:prstGeom prst="rect">
            <a:avLst/>
          </a:prstGeom>
          <a:solidFill>
            <a:srgbClr val="056526"/>
          </a:solidFill>
          <a:ln>
            <a:solidFill>
              <a:srgbClr val="0565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동기부여</a:t>
            </a:r>
            <a:endParaRPr lang="ko-KR" alt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8897153" y="1679907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자극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480311" y="1671874"/>
            <a:ext cx="2046237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484080" y="1672124"/>
            <a:ext cx="742848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8888840" y="2057362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무서움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9471998" y="2049329"/>
            <a:ext cx="2046237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475766" y="2049579"/>
            <a:ext cx="1593582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8888840" y="2447595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성취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9471998" y="2439562"/>
            <a:ext cx="2046237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9475767" y="2439812"/>
            <a:ext cx="645930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8897153" y="2840994"/>
            <a:ext cx="872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성장</a:t>
            </a:r>
            <a:endParaRPr lang="en-US" altLang="ko-KR" sz="10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9480311" y="2832961"/>
            <a:ext cx="2046237" cy="266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9484080" y="2833211"/>
            <a:ext cx="1111442" cy="266008"/>
          </a:xfrm>
          <a:prstGeom prst="rect">
            <a:avLst/>
          </a:prstGeom>
          <a:solidFill>
            <a:srgbClr val="A4D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8"/>
          <a:stretch/>
        </p:blipFill>
        <p:spPr>
          <a:xfrm>
            <a:off x="615142" y="1785010"/>
            <a:ext cx="2007877" cy="1939430"/>
          </a:xfrm>
          <a:prstGeom prst="rect">
            <a:avLst/>
          </a:prstGeom>
        </p:spPr>
      </p:pic>
      <p:cxnSp>
        <p:nvCxnSpPr>
          <p:cNvPr id="44" name="직선 연결선 43"/>
          <p:cNvCxnSpPr/>
          <p:nvPr/>
        </p:nvCxnSpPr>
        <p:spPr>
          <a:xfrm>
            <a:off x="533396" y="565617"/>
            <a:ext cx="11219989" cy="0"/>
          </a:xfrm>
          <a:prstGeom prst="line">
            <a:avLst/>
          </a:prstGeom>
          <a:ln w="19050">
            <a:solidFill>
              <a:srgbClr val="A4D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6" y="6389510"/>
            <a:ext cx="11125208" cy="19925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3446">
            <a:off x="11466921" y="245975"/>
            <a:ext cx="283932" cy="2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7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1236</Words>
  <Application>Microsoft Office PowerPoint</Application>
  <PresentationFormat>와이드스크린</PresentationFormat>
  <Paragraphs>310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더페이스샵 잉크립퀴드체</vt:lpstr>
      <vt:lpstr>맑은 고딕</vt:lpstr>
      <vt:lpstr>Arial</vt:lpstr>
      <vt:lpstr>Pacifico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LINE</dc:creator>
  <cp:lastModifiedBy>LINE</cp:lastModifiedBy>
  <cp:revision>101</cp:revision>
  <dcterms:created xsi:type="dcterms:W3CDTF">2022-11-28T07:38:27Z</dcterms:created>
  <dcterms:modified xsi:type="dcterms:W3CDTF">2022-12-01T06:35:30Z</dcterms:modified>
</cp:coreProperties>
</file>